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7" r:id="rId2"/>
    <p:sldId id="275" r:id="rId3"/>
    <p:sldId id="263" r:id="rId4"/>
    <p:sldId id="271" r:id="rId5"/>
    <p:sldId id="272" r:id="rId6"/>
    <p:sldId id="279" r:id="rId7"/>
    <p:sldId id="278" r:id="rId8"/>
    <p:sldId id="276" r:id="rId9"/>
    <p:sldId id="273" r:id="rId10"/>
    <p:sldId id="274" r:id="rId11"/>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3"/>
  </p:normalViewPr>
  <p:slideViewPr>
    <p:cSldViewPr snapToGrid="0" snapToObjects="1">
      <p:cViewPr varScale="1">
        <p:scale>
          <a:sx n="59" d="100"/>
          <a:sy n="59" d="100"/>
        </p:scale>
        <p:origin x="14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2D0157-EF41-1747-BE89-7C586256C419}"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67D26D-A8C5-0A4B-9841-76EE3EF64BAB}" type="slidenum">
              <a:rPr lang="en-US" smtClean="0"/>
              <a:t>‹#›</a:t>
            </a:fld>
            <a:endParaRPr lang="en-US" dirty="0"/>
          </a:p>
        </p:txBody>
      </p:sp>
    </p:spTree>
    <p:extLst>
      <p:ext uri="{BB962C8B-B14F-4D97-AF65-F5344CB8AC3E}">
        <p14:creationId xmlns:p14="http://schemas.microsoft.com/office/powerpoint/2010/main" val="299463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D0157-EF41-1747-BE89-7C586256C419}"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67D26D-A8C5-0A4B-9841-76EE3EF64BAB}" type="slidenum">
              <a:rPr lang="en-US" smtClean="0"/>
              <a:t>‹#›</a:t>
            </a:fld>
            <a:endParaRPr lang="en-US" dirty="0"/>
          </a:p>
        </p:txBody>
      </p:sp>
    </p:spTree>
    <p:extLst>
      <p:ext uri="{BB962C8B-B14F-4D97-AF65-F5344CB8AC3E}">
        <p14:creationId xmlns:p14="http://schemas.microsoft.com/office/powerpoint/2010/main" val="6344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D0157-EF41-1747-BE89-7C586256C419}"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67D26D-A8C5-0A4B-9841-76EE3EF64BAB}" type="slidenum">
              <a:rPr lang="en-US" smtClean="0"/>
              <a:t>‹#›</a:t>
            </a:fld>
            <a:endParaRPr lang="en-US" dirty="0"/>
          </a:p>
        </p:txBody>
      </p:sp>
    </p:spTree>
    <p:extLst>
      <p:ext uri="{BB962C8B-B14F-4D97-AF65-F5344CB8AC3E}">
        <p14:creationId xmlns:p14="http://schemas.microsoft.com/office/powerpoint/2010/main" val="389383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D0157-EF41-1747-BE89-7C586256C419}"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67D26D-A8C5-0A4B-9841-76EE3EF64BAB}" type="slidenum">
              <a:rPr lang="en-US" smtClean="0"/>
              <a:t>‹#›</a:t>
            </a:fld>
            <a:endParaRPr lang="en-US" dirty="0"/>
          </a:p>
        </p:txBody>
      </p:sp>
    </p:spTree>
    <p:extLst>
      <p:ext uri="{BB962C8B-B14F-4D97-AF65-F5344CB8AC3E}">
        <p14:creationId xmlns:p14="http://schemas.microsoft.com/office/powerpoint/2010/main" val="30920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2D0157-EF41-1747-BE89-7C586256C419}"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67D26D-A8C5-0A4B-9841-76EE3EF64BAB}" type="slidenum">
              <a:rPr lang="en-US" smtClean="0"/>
              <a:t>‹#›</a:t>
            </a:fld>
            <a:endParaRPr lang="en-US" dirty="0"/>
          </a:p>
        </p:txBody>
      </p:sp>
    </p:spTree>
    <p:extLst>
      <p:ext uri="{BB962C8B-B14F-4D97-AF65-F5344CB8AC3E}">
        <p14:creationId xmlns:p14="http://schemas.microsoft.com/office/powerpoint/2010/main" val="222699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D0157-EF41-1747-BE89-7C586256C419}" type="datetimeFigureOut">
              <a:rPr lang="en-US" smtClean="0"/>
              <a:t>10/22/2019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67D26D-A8C5-0A4B-9841-76EE3EF64BAB}" type="slidenum">
              <a:rPr lang="en-US" smtClean="0"/>
              <a:t>‹#›</a:t>
            </a:fld>
            <a:endParaRPr lang="en-US" dirty="0"/>
          </a:p>
        </p:txBody>
      </p:sp>
    </p:spTree>
    <p:extLst>
      <p:ext uri="{BB962C8B-B14F-4D97-AF65-F5344CB8AC3E}">
        <p14:creationId xmlns:p14="http://schemas.microsoft.com/office/powerpoint/2010/main" val="297380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D0157-EF41-1747-BE89-7C586256C419}" type="datetimeFigureOut">
              <a:rPr lang="en-US" smtClean="0"/>
              <a:t>10/22/2019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67D26D-A8C5-0A4B-9841-76EE3EF64BAB}" type="slidenum">
              <a:rPr lang="en-US" smtClean="0"/>
              <a:t>‹#›</a:t>
            </a:fld>
            <a:endParaRPr lang="en-US" dirty="0"/>
          </a:p>
        </p:txBody>
      </p:sp>
    </p:spTree>
    <p:extLst>
      <p:ext uri="{BB962C8B-B14F-4D97-AF65-F5344CB8AC3E}">
        <p14:creationId xmlns:p14="http://schemas.microsoft.com/office/powerpoint/2010/main" val="21411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2D0157-EF41-1747-BE89-7C586256C419}" type="datetimeFigureOut">
              <a:rPr lang="en-US" smtClean="0"/>
              <a:t>10/22/2019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67D26D-A8C5-0A4B-9841-76EE3EF64BAB}" type="slidenum">
              <a:rPr lang="en-US" smtClean="0"/>
              <a:t>‹#›</a:t>
            </a:fld>
            <a:endParaRPr lang="en-US" dirty="0"/>
          </a:p>
        </p:txBody>
      </p:sp>
    </p:spTree>
    <p:extLst>
      <p:ext uri="{BB962C8B-B14F-4D97-AF65-F5344CB8AC3E}">
        <p14:creationId xmlns:p14="http://schemas.microsoft.com/office/powerpoint/2010/main" val="353308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D0157-EF41-1747-BE89-7C586256C419}" type="datetimeFigureOut">
              <a:rPr lang="en-US" smtClean="0"/>
              <a:t>10/22/2019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67D26D-A8C5-0A4B-9841-76EE3EF64BAB}" type="slidenum">
              <a:rPr lang="en-US" smtClean="0"/>
              <a:t>‹#›</a:t>
            </a:fld>
            <a:endParaRPr lang="en-US" dirty="0"/>
          </a:p>
        </p:txBody>
      </p:sp>
    </p:spTree>
    <p:extLst>
      <p:ext uri="{BB962C8B-B14F-4D97-AF65-F5344CB8AC3E}">
        <p14:creationId xmlns:p14="http://schemas.microsoft.com/office/powerpoint/2010/main" val="105441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2D0157-EF41-1747-BE89-7C586256C419}" type="datetimeFigureOut">
              <a:rPr lang="en-US" smtClean="0"/>
              <a:t>10/22/2019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67D26D-A8C5-0A4B-9841-76EE3EF64BAB}" type="slidenum">
              <a:rPr lang="en-US" smtClean="0"/>
              <a:t>‹#›</a:t>
            </a:fld>
            <a:endParaRPr lang="en-US" dirty="0"/>
          </a:p>
        </p:txBody>
      </p:sp>
    </p:spTree>
    <p:extLst>
      <p:ext uri="{BB962C8B-B14F-4D97-AF65-F5344CB8AC3E}">
        <p14:creationId xmlns:p14="http://schemas.microsoft.com/office/powerpoint/2010/main" val="146783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2D0157-EF41-1747-BE89-7C586256C419}" type="datetimeFigureOut">
              <a:rPr lang="en-US" smtClean="0"/>
              <a:t>10/22/2019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67D26D-A8C5-0A4B-9841-76EE3EF64BAB}" type="slidenum">
              <a:rPr lang="en-US" smtClean="0"/>
              <a:t>‹#›</a:t>
            </a:fld>
            <a:endParaRPr lang="en-US" dirty="0"/>
          </a:p>
        </p:txBody>
      </p:sp>
    </p:spTree>
    <p:extLst>
      <p:ext uri="{BB962C8B-B14F-4D97-AF65-F5344CB8AC3E}">
        <p14:creationId xmlns:p14="http://schemas.microsoft.com/office/powerpoint/2010/main" val="3070055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D0157-EF41-1747-BE89-7C586256C419}" type="datetimeFigureOut">
              <a:rPr lang="en-US" smtClean="0"/>
              <a:t>10/22/2019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7D26D-A8C5-0A4B-9841-76EE3EF64BAB}" type="slidenum">
              <a:rPr lang="en-US" smtClean="0"/>
              <a:t>‹#›</a:t>
            </a:fld>
            <a:endParaRPr lang="en-US" dirty="0"/>
          </a:p>
        </p:txBody>
      </p:sp>
    </p:spTree>
    <p:extLst>
      <p:ext uri="{BB962C8B-B14F-4D97-AF65-F5344CB8AC3E}">
        <p14:creationId xmlns:p14="http://schemas.microsoft.com/office/powerpoint/2010/main" val="184054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22BDA1-3FE8-2C4C-A35A-2B14DEDD1706}"/>
              </a:ext>
            </a:extLst>
          </p:cNvPr>
          <p:cNvPicPr>
            <a:picLocks noChangeAspect="1"/>
          </p:cNvPicPr>
          <p:nvPr/>
        </p:nvPicPr>
        <p:blipFill rotWithShape="1">
          <a:blip r:embed="rId2"/>
          <a:srcRect/>
          <a:stretch/>
        </p:blipFill>
        <p:spPr>
          <a:xfrm>
            <a:off x="21020" y="0"/>
            <a:ext cx="9144000" cy="6858000"/>
          </a:xfrm>
          <a:prstGeom prst="rect">
            <a:avLst/>
          </a:prstGeom>
        </p:spPr>
      </p:pic>
    </p:spTree>
    <p:extLst>
      <p:ext uri="{BB962C8B-B14F-4D97-AF65-F5344CB8AC3E}">
        <p14:creationId xmlns:p14="http://schemas.microsoft.com/office/powerpoint/2010/main" val="2258676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F64EB-C082-3C40-80A3-BBC091C32977}"/>
              </a:ext>
            </a:extLst>
          </p:cNvPr>
          <p:cNvPicPr>
            <a:picLocks noChangeAspect="1"/>
          </p:cNvPicPr>
          <p:nvPr/>
        </p:nvPicPr>
        <p:blipFill>
          <a:blip r:embed="rId2"/>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562A53A4-DA75-45A8-8043-BF163584B15A}"/>
              </a:ext>
            </a:extLst>
          </p:cNvPr>
          <p:cNvSpPr/>
          <p:nvPr/>
        </p:nvSpPr>
        <p:spPr>
          <a:xfrm>
            <a:off x="0" y="1320800"/>
            <a:ext cx="9143999" cy="553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sign on the side of a barrel&#10;&#10;Description automatically generated">
            <a:extLst>
              <a:ext uri="{FF2B5EF4-FFF2-40B4-BE49-F238E27FC236}">
                <a16:creationId xmlns:a16="http://schemas.microsoft.com/office/drawing/2014/main" id="{A4D61F9C-E029-48DB-BE52-63D5DCAE1FB7}"/>
              </a:ext>
            </a:extLst>
          </p:cNvPr>
          <p:cNvPicPr>
            <a:picLocks noChangeAspect="1"/>
          </p:cNvPicPr>
          <p:nvPr/>
        </p:nvPicPr>
        <p:blipFill rotWithShape="1">
          <a:blip r:embed="rId3" cstate="hqprint">
            <a:alphaModFix amt="40000"/>
            <a:extLst>
              <a:ext uri="{28A0092B-C50C-407E-A947-70E740481C1C}">
                <a14:useLocalDpi xmlns:a14="http://schemas.microsoft.com/office/drawing/2010/main"/>
              </a:ext>
            </a:extLst>
          </a:blip>
          <a:srcRect/>
          <a:stretch/>
        </p:blipFill>
        <p:spPr>
          <a:xfrm>
            <a:off x="0" y="1325416"/>
            <a:ext cx="9144000" cy="5527965"/>
          </a:xfrm>
          <a:prstGeom prst="rect">
            <a:avLst/>
          </a:prstGeom>
          <a:ln>
            <a:noFill/>
          </a:ln>
        </p:spPr>
      </p:pic>
      <p:sp>
        <p:nvSpPr>
          <p:cNvPr id="2" name="TextBox 1">
            <a:extLst>
              <a:ext uri="{FF2B5EF4-FFF2-40B4-BE49-F238E27FC236}">
                <a16:creationId xmlns:a16="http://schemas.microsoft.com/office/drawing/2014/main" id="{A32E9D3B-7AD0-4E25-A045-E3C55E990515}"/>
              </a:ext>
            </a:extLst>
          </p:cNvPr>
          <p:cNvSpPr txBox="1"/>
          <p:nvPr/>
        </p:nvSpPr>
        <p:spPr>
          <a:xfrm>
            <a:off x="369453" y="1874728"/>
            <a:ext cx="8405092" cy="353943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tx1">
                    <a:lumMod val="95000"/>
                    <a:lumOff val="5000"/>
                  </a:schemeClr>
                </a:solidFill>
                <a:latin typeface="Palatino Linotype" panose="02040502050505030304" pitchFamily="18" charset="0"/>
              </a:rPr>
              <a:t>Summerland’s top-tier showcasing the best Pinot Noir vineyards in Santa Ynez Valley </a:t>
            </a:r>
          </a:p>
          <a:p>
            <a:pPr marL="285750" indent="-285750">
              <a:buFont typeface="Arial" panose="020B0604020202020204" pitchFamily="34" charset="0"/>
              <a:buChar char="•"/>
            </a:pPr>
            <a:endParaRPr lang="en-US" sz="2800" b="1" dirty="0">
              <a:solidFill>
                <a:schemeClr val="tx1">
                  <a:lumMod val="95000"/>
                  <a:lumOff val="5000"/>
                </a:schemeClr>
              </a:solidFill>
              <a:latin typeface="Palatino Linotype" panose="02040502050505030304" pitchFamily="18" charset="0"/>
            </a:endParaRPr>
          </a:p>
          <a:p>
            <a:pPr marL="285750" indent="-285750">
              <a:buFont typeface="Arial" panose="020B0604020202020204" pitchFamily="34" charset="0"/>
              <a:buChar char="•"/>
            </a:pPr>
            <a:r>
              <a:rPr lang="en-US" sz="2800" b="1" dirty="0">
                <a:solidFill>
                  <a:schemeClr val="tx1">
                    <a:lumMod val="95000"/>
                    <a:lumOff val="5000"/>
                  </a:schemeClr>
                </a:solidFill>
                <a:latin typeface="Palatino Linotype" panose="02040502050505030304" pitchFamily="18" charset="0"/>
              </a:rPr>
              <a:t>Limited production allowing our winemakers to be selective during harvest and blending process</a:t>
            </a:r>
          </a:p>
          <a:p>
            <a:pPr marL="285750" indent="-285750">
              <a:buFont typeface="Arial" panose="020B0604020202020204" pitchFamily="34" charset="0"/>
              <a:buChar char="•"/>
            </a:pPr>
            <a:endParaRPr lang="en-US" sz="2800" b="1" dirty="0">
              <a:solidFill>
                <a:schemeClr val="tx1">
                  <a:lumMod val="95000"/>
                  <a:lumOff val="5000"/>
                </a:schemeClr>
              </a:solidFill>
              <a:latin typeface="Palatino Linotype" panose="02040502050505030304" pitchFamily="18" charset="0"/>
            </a:endParaRPr>
          </a:p>
          <a:p>
            <a:pPr marL="285750" indent="-285750">
              <a:buFont typeface="Arial" panose="020B0604020202020204" pitchFamily="34" charset="0"/>
              <a:buChar char="•"/>
            </a:pPr>
            <a:r>
              <a:rPr lang="en-US" sz="2800" b="1" dirty="0">
                <a:solidFill>
                  <a:schemeClr val="tx1">
                    <a:lumMod val="95000"/>
                    <a:lumOff val="5000"/>
                  </a:schemeClr>
                </a:solidFill>
                <a:latin typeface="Palatino Linotype" panose="02040502050505030304" pitchFamily="18" charset="0"/>
              </a:rPr>
              <a:t>New, luxury packaging and stronger branding that builds portfolio image  </a:t>
            </a:r>
          </a:p>
        </p:txBody>
      </p:sp>
      <p:sp>
        <p:nvSpPr>
          <p:cNvPr id="8" name="Title 1">
            <a:extLst>
              <a:ext uri="{FF2B5EF4-FFF2-40B4-BE49-F238E27FC236}">
                <a16:creationId xmlns:a16="http://schemas.microsoft.com/office/drawing/2014/main" id="{699379BC-F46D-495C-A1CC-8B34F7E585DF}"/>
              </a:ext>
            </a:extLst>
          </p:cNvPr>
          <p:cNvSpPr txBox="1">
            <a:spLocks/>
          </p:cNvSpPr>
          <p:nvPr/>
        </p:nvSpPr>
        <p:spPr>
          <a:xfrm>
            <a:off x="230906" y="163902"/>
            <a:ext cx="7978844" cy="988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i="1" dirty="0">
                <a:cs typeface="Arial" panose="020B0604020202020204" pitchFamily="34" charset="0"/>
              </a:rPr>
              <a:t>Summerland Single Vineyard Pinot Noirs</a:t>
            </a:r>
          </a:p>
        </p:txBody>
      </p:sp>
    </p:spTree>
    <p:extLst>
      <p:ext uri="{BB962C8B-B14F-4D97-AF65-F5344CB8AC3E}">
        <p14:creationId xmlns:p14="http://schemas.microsoft.com/office/powerpoint/2010/main" val="4157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F64EB-C082-3C40-80A3-BBC091C32977}"/>
              </a:ext>
            </a:extLst>
          </p:cNvPr>
          <p:cNvPicPr>
            <a:picLocks noChangeAspect="1"/>
          </p:cNvPicPr>
          <p:nvPr/>
        </p:nvPicPr>
        <p:blipFill>
          <a:blip r:embed="rId2"/>
          <a:stretch>
            <a:fill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83014FA-CA5E-4350-AD2B-655AB35E045D}"/>
              </a:ext>
            </a:extLst>
          </p:cNvPr>
          <p:cNvSpPr txBox="1">
            <a:spLocks/>
          </p:cNvSpPr>
          <p:nvPr/>
        </p:nvSpPr>
        <p:spPr>
          <a:xfrm>
            <a:off x="282654" y="204695"/>
            <a:ext cx="7978844" cy="988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i="1" dirty="0">
                <a:cs typeface="Arial" panose="020B0604020202020204" pitchFamily="34" charset="0"/>
              </a:rPr>
              <a:t>Summerland Single Vineyard Pinot Noirs</a:t>
            </a:r>
          </a:p>
        </p:txBody>
      </p:sp>
      <p:sp>
        <p:nvSpPr>
          <p:cNvPr id="2" name="TextBox 1">
            <a:extLst>
              <a:ext uri="{FF2B5EF4-FFF2-40B4-BE49-F238E27FC236}">
                <a16:creationId xmlns:a16="http://schemas.microsoft.com/office/drawing/2014/main" id="{0CA12414-F3F9-4333-B1B5-93C329C275F0}"/>
              </a:ext>
            </a:extLst>
          </p:cNvPr>
          <p:cNvSpPr txBox="1"/>
          <p:nvPr/>
        </p:nvSpPr>
        <p:spPr>
          <a:xfrm>
            <a:off x="3905860" y="2127808"/>
            <a:ext cx="4897309" cy="3359766"/>
          </a:xfrm>
          <a:prstGeom prst="rect">
            <a:avLst/>
          </a:prstGeom>
          <a:noFill/>
        </p:spPr>
        <p:txBody>
          <a:bodyPr wrap="square" rtlCol="0">
            <a:spAutoFit/>
          </a:bodyPr>
          <a:lstStyle/>
          <a:p>
            <a:pPr algn="ctr">
              <a:lnSpc>
                <a:spcPct val="150000"/>
              </a:lnSpc>
            </a:pPr>
            <a:r>
              <a:rPr lang="en-US" sz="2400" dirty="0">
                <a:latin typeface="Palatino Linotype" panose="02040502050505030304" pitchFamily="18" charset="0"/>
              </a:rPr>
              <a:t>Sourced from premier vineyards in the world-renown Santa Ynez Valley, these single vineyard Pinot Noirs are created to reflect the terroir nuances from each individual location.</a:t>
            </a:r>
          </a:p>
        </p:txBody>
      </p:sp>
      <p:pic>
        <p:nvPicPr>
          <p:cNvPr id="6" name="Picture 5" descr="A close up of a bottle&#10;&#10;Description automatically generated">
            <a:extLst>
              <a:ext uri="{FF2B5EF4-FFF2-40B4-BE49-F238E27FC236}">
                <a16:creationId xmlns:a16="http://schemas.microsoft.com/office/drawing/2014/main" id="{9B2EB47C-8682-4794-9A1B-7FD21662975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037" y="1145178"/>
            <a:ext cx="2160270" cy="5760720"/>
          </a:xfrm>
          <a:prstGeom prst="rect">
            <a:avLst/>
          </a:prstGeom>
        </p:spPr>
      </p:pic>
      <p:pic>
        <p:nvPicPr>
          <p:cNvPr id="8" name="Picture 7" descr="A close up of a bottle&#10;&#10;Description automatically generated">
            <a:extLst>
              <a:ext uri="{FF2B5EF4-FFF2-40B4-BE49-F238E27FC236}">
                <a16:creationId xmlns:a16="http://schemas.microsoft.com/office/drawing/2014/main" id="{6745EA73-519F-4191-97C2-6F79E532698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294209" y="1172408"/>
            <a:ext cx="2160270" cy="5760720"/>
          </a:xfrm>
          <a:prstGeom prst="rect">
            <a:avLst/>
          </a:prstGeom>
        </p:spPr>
      </p:pic>
    </p:spTree>
    <p:extLst>
      <p:ext uri="{BB962C8B-B14F-4D97-AF65-F5344CB8AC3E}">
        <p14:creationId xmlns:p14="http://schemas.microsoft.com/office/powerpoint/2010/main" val="152899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F64EB-C082-3C40-80A3-BBC091C32977}"/>
              </a:ext>
            </a:extLst>
          </p:cNvPr>
          <p:cNvPicPr>
            <a:picLocks noChangeAspect="1"/>
          </p:cNvPicPr>
          <p:nvPr/>
        </p:nvPicPr>
        <p:blipFill>
          <a:blip r:embed="rId2"/>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DAA1681F-0241-4435-B80F-93EB8B846BC9}"/>
              </a:ext>
            </a:extLst>
          </p:cNvPr>
          <p:cNvSpPr txBox="1">
            <a:spLocks/>
          </p:cNvSpPr>
          <p:nvPr/>
        </p:nvSpPr>
        <p:spPr>
          <a:xfrm>
            <a:off x="282654" y="204695"/>
            <a:ext cx="8270219" cy="988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i="1" dirty="0">
                <a:cs typeface="Arial" panose="020B0604020202020204" pitchFamily="34" charset="0"/>
              </a:rPr>
              <a:t>Santa Rita Hills AVA – Perfect For Pinot Noir</a:t>
            </a:r>
          </a:p>
        </p:txBody>
      </p:sp>
      <p:grpSp>
        <p:nvGrpSpPr>
          <p:cNvPr id="3" name="Group 2">
            <a:extLst>
              <a:ext uri="{FF2B5EF4-FFF2-40B4-BE49-F238E27FC236}">
                <a16:creationId xmlns:a16="http://schemas.microsoft.com/office/drawing/2014/main" id="{6394DCBE-597D-4CCE-928B-833AE3398F37}"/>
              </a:ext>
            </a:extLst>
          </p:cNvPr>
          <p:cNvGrpSpPr/>
          <p:nvPr/>
        </p:nvGrpSpPr>
        <p:grpSpPr>
          <a:xfrm>
            <a:off x="3481067" y="2111012"/>
            <a:ext cx="5504069" cy="3440043"/>
            <a:chOff x="3481067" y="2111012"/>
            <a:chExt cx="5504069" cy="3440043"/>
          </a:xfrm>
        </p:grpSpPr>
        <p:pic>
          <p:nvPicPr>
            <p:cNvPr id="1028" name="Picture 4">
              <a:extLst>
                <a:ext uri="{FF2B5EF4-FFF2-40B4-BE49-F238E27FC236}">
                  <a16:creationId xmlns:a16="http://schemas.microsoft.com/office/drawing/2014/main" id="{E60F4EC1-AA59-48BC-9583-040EDCF9227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81067" y="2111012"/>
              <a:ext cx="5504069" cy="3440043"/>
            </a:xfrm>
            <a:prstGeom prst="rect">
              <a:avLst/>
            </a:prstGeom>
            <a:ln w="19050">
              <a:solidFill>
                <a:schemeClr val="bg2">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D2756FE-AB53-4A18-9581-88988A29E523}"/>
                </a:ext>
              </a:extLst>
            </p:cNvPr>
            <p:cNvSpPr/>
            <p:nvPr/>
          </p:nvSpPr>
          <p:spPr>
            <a:xfrm>
              <a:off x="3481067" y="2111012"/>
              <a:ext cx="1454727" cy="88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DA05A0EF-8D78-45EF-827D-E2A998E9B17D}"/>
              </a:ext>
            </a:extLst>
          </p:cNvPr>
          <p:cNvSpPr txBox="1"/>
          <p:nvPr/>
        </p:nvSpPr>
        <p:spPr>
          <a:xfrm>
            <a:off x="9238" y="1875050"/>
            <a:ext cx="3248313"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Palatino Linotype" panose="02040502050505030304" pitchFamily="18" charset="0"/>
              </a:rPr>
              <a:t>Part of the larger Santa Ynez Valley AVA</a:t>
            </a:r>
          </a:p>
          <a:p>
            <a:pPr marL="285750" indent="-285750">
              <a:buFont typeface="Arial" panose="020B0604020202020204" pitchFamily="34" charset="0"/>
              <a:buChar char="•"/>
            </a:pPr>
            <a:endParaRPr lang="en-US" dirty="0">
              <a:latin typeface="Palatino Linotype" panose="02040502050505030304" pitchFamily="18" charset="0"/>
            </a:endParaRPr>
          </a:p>
          <a:p>
            <a:pPr marL="285750" indent="-285750">
              <a:buFont typeface="Arial" panose="020B0604020202020204" pitchFamily="34" charset="0"/>
              <a:buChar char="•"/>
            </a:pPr>
            <a:r>
              <a:rPr lang="en-US" dirty="0">
                <a:latin typeface="Palatino Linotype" panose="02040502050505030304" pitchFamily="18" charset="0"/>
              </a:rPr>
              <a:t>Located between the Purisima Hills on the North and Santa Rosa Hills to the South</a:t>
            </a:r>
          </a:p>
          <a:p>
            <a:pPr marL="285750" indent="-285750">
              <a:buFont typeface="Arial" panose="020B0604020202020204" pitchFamily="34" charset="0"/>
              <a:buChar char="•"/>
            </a:pPr>
            <a:endParaRPr lang="en-US" dirty="0">
              <a:latin typeface="Palatino Linotype" panose="02040502050505030304" pitchFamily="18" charset="0"/>
            </a:endParaRPr>
          </a:p>
          <a:p>
            <a:pPr marL="285750" indent="-285750">
              <a:buFont typeface="Arial" panose="020B0604020202020204" pitchFamily="34" charset="0"/>
              <a:buChar char="•"/>
            </a:pPr>
            <a:r>
              <a:rPr lang="en-US" dirty="0">
                <a:latin typeface="Palatino Linotype" panose="02040502050505030304" pitchFamily="18" charset="0"/>
              </a:rPr>
              <a:t>Influenced by fog and cool ocean breezes from the Pacific Ocean</a:t>
            </a:r>
          </a:p>
          <a:p>
            <a:pPr marL="285750" indent="-285750">
              <a:buFont typeface="Arial" panose="020B0604020202020204" pitchFamily="34" charset="0"/>
              <a:buChar char="•"/>
            </a:pPr>
            <a:endParaRPr lang="en-US" dirty="0">
              <a:latin typeface="Palatino Linotype" panose="02040502050505030304" pitchFamily="18" charset="0"/>
            </a:endParaRPr>
          </a:p>
          <a:p>
            <a:pPr marL="285750" indent="-285750">
              <a:buFont typeface="Arial" panose="020B0604020202020204" pitchFamily="34" charset="0"/>
              <a:buChar char="•"/>
            </a:pPr>
            <a:r>
              <a:rPr lang="en-US" dirty="0">
                <a:latin typeface="Palatino Linotype" panose="02040502050505030304" pitchFamily="18" charset="0"/>
              </a:rPr>
              <a:t>Rolling, hilly topography with rocky soil</a:t>
            </a:r>
          </a:p>
        </p:txBody>
      </p:sp>
    </p:spTree>
    <p:extLst>
      <p:ext uri="{BB962C8B-B14F-4D97-AF65-F5344CB8AC3E}">
        <p14:creationId xmlns:p14="http://schemas.microsoft.com/office/powerpoint/2010/main" val="19429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F64EB-C082-3C40-80A3-BBC091C32977}"/>
              </a:ext>
            </a:extLst>
          </p:cNvPr>
          <p:cNvPicPr>
            <a:picLocks noChangeAspect="1"/>
          </p:cNvPicPr>
          <p:nvPr/>
        </p:nvPicPr>
        <p:blipFill>
          <a:blip r:embed="rId2"/>
          <a:stretch>
            <a:fill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83014FA-CA5E-4350-AD2B-655AB35E045D}"/>
              </a:ext>
            </a:extLst>
          </p:cNvPr>
          <p:cNvSpPr txBox="1">
            <a:spLocks/>
          </p:cNvSpPr>
          <p:nvPr/>
        </p:nvSpPr>
        <p:spPr>
          <a:xfrm>
            <a:off x="92364" y="204695"/>
            <a:ext cx="8903854" cy="988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i="1" dirty="0">
                <a:cs typeface="Arial" panose="020B0604020202020204" pitchFamily="34" charset="0"/>
              </a:rPr>
              <a:t>The Vineyards Of Summerland – Theresa Noelle</a:t>
            </a:r>
          </a:p>
        </p:txBody>
      </p:sp>
      <p:pic>
        <p:nvPicPr>
          <p:cNvPr id="13" name="Picture 12" descr="A tree with a mountain in the background&#10;&#10;Description automatically generated">
            <a:extLst>
              <a:ext uri="{FF2B5EF4-FFF2-40B4-BE49-F238E27FC236}">
                <a16:creationId xmlns:a16="http://schemas.microsoft.com/office/drawing/2014/main" id="{A6DBA131-B30E-4EC8-B6B3-3E8976D520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854" y="1989639"/>
            <a:ext cx="8962291" cy="4846320"/>
          </a:xfrm>
          <a:prstGeom prst="rect">
            <a:avLst/>
          </a:prstGeom>
          <a:ln>
            <a:noFill/>
          </a:ln>
          <a:effectLst>
            <a:softEdge rad="112500"/>
          </a:effectLst>
        </p:spPr>
      </p:pic>
      <p:sp>
        <p:nvSpPr>
          <p:cNvPr id="2" name="TextBox 1">
            <a:extLst>
              <a:ext uri="{FF2B5EF4-FFF2-40B4-BE49-F238E27FC236}">
                <a16:creationId xmlns:a16="http://schemas.microsoft.com/office/drawing/2014/main" id="{5ABBCC59-2857-406B-9A48-152DF4ED72F9}"/>
              </a:ext>
            </a:extLst>
          </p:cNvPr>
          <p:cNvSpPr txBox="1"/>
          <p:nvPr/>
        </p:nvSpPr>
        <p:spPr>
          <a:xfrm>
            <a:off x="149291" y="1397770"/>
            <a:ext cx="8903854" cy="1754326"/>
          </a:xfrm>
          <a:prstGeom prst="rect">
            <a:avLst/>
          </a:prstGeom>
          <a:solidFill>
            <a:schemeClr val="bg1">
              <a:alpha val="75000"/>
            </a:schemeClr>
          </a:solidFill>
          <a:effectLst>
            <a:softEdge rad="50800"/>
          </a:effectLst>
        </p:spPr>
        <p:txBody>
          <a:bodyPr wrap="square" rtlCol="0">
            <a:spAutoFit/>
          </a:bodyPr>
          <a:lstStyle/>
          <a:p>
            <a:pPr algn="ctr"/>
            <a:r>
              <a:rPr lang="en-US" dirty="0">
                <a:latin typeface="Palatino Linotype" panose="02040502050505030304" pitchFamily="18" charset="0"/>
              </a:rPr>
              <a:t>The Theresa Noelle vineyard is located on the western end of the Santa Rita Hills AVA in Santa Ynez Valley.  The hillside location is planted to four clones of Pinot Noir, clone 828, clone 115, clone 667 and clone Pomard, with the vineyard showing distinct flavor profiles attributed to Dijon clones.  In the fall, the grapes are hand-harvested and selected for the Proprietors program with the utmost quality in mind.</a:t>
            </a:r>
          </a:p>
          <a:p>
            <a:pPr algn="ctr"/>
            <a:endParaRPr lang="en-US" dirty="0">
              <a:latin typeface="Palatino Linotype" panose="02040502050505030304" pitchFamily="18" charset="0"/>
            </a:endParaRPr>
          </a:p>
        </p:txBody>
      </p:sp>
    </p:spTree>
    <p:extLst>
      <p:ext uri="{BB962C8B-B14F-4D97-AF65-F5344CB8AC3E}">
        <p14:creationId xmlns:p14="http://schemas.microsoft.com/office/powerpoint/2010/main" val="270595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F64EB-C082-3C40-80A3-BBC091C32977}"/>
              </a:ext>
            </a:extLst>
          </p:cNvPr>
          <p:cNvPicPr>
            <a:picLocks noChangeAspect="1"/>
          </p:cNvPicPr>
          <p:nvPr/>
        </p:nvPicPr>
        <p:blipFill>
          <a:blip r:embed="rId2"/>
          <a:stretch>
            <a:fill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83014FA-CA5E-4350-AD2B-655AB35E045D}"/>
              </a:ext>
            </a:extLst>
          </p:cNvPr>
          <p:cNvSpPr txBox="1">
            <a:spLocks/>
          </p:cNvSpPr>
          <p:nvPr/>
        </p:nvSpPr>
        <p:spPr>
          <a:xfrm>
            <a:off x="70540" y="204695"/>
            <a:ext cx="7826552" cy="988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i="1" dirty="0">
                <a:cs typeface="Arial" panose="020B0604020202020204" pitchFamily="34" charset="0"/>
              </a:rPr>
              <a:t>The Vineyards Of Summerland - Fiddlestix</a:t>
            </a:r>
          </a:p>
        </p:txBody>
      </p:sp>
      <p:pic>
        <p:nvPicPr>
          <p:cNvPr id="14" name="Picture 13" descr="A close up of a green field in front of a fence&#10;&#10;Description automatically generated">
            <a:extLst>
              <a:ext uri="{FF2B5EF4-FFF2-40B4-BE49-F238E27FC236}">
                <a16:creationId xmlns:a16="http://schemas.microsoft.com/office/drawing/2014/main" id="{D62FBCB6-7FCA-41A2-94BA-0C92CD7F41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540" y="2104580"/>
            <a:ext cx="8992426" cy="4663440"/>
          </a:xfrm>
          <a:prstGeom prst="rect">
            <a:avLst/>
          </a:prstGeom>
          <a:ln>
            <a:noFill/>
          </a:ln>
          <a:effectLst>
            <a:softEdge rad="112500"/>
          </a:effectLst>
        </p:spPr>
      </p:pic>
      <p:sp>
        <p:nvSpPr>
          <p:cNvPr id="2" name="TextBox 1">
            <a:extLst>
              <a:ext uri="{FF2B5EF4-FFF2-40B4-BE49-F238E27FC236}">
                <a16:creationId xmlns:a16="http://schemas.microsoft.com/office/drawing/2014/main" id="{9B30CF6C-3BC5-4554-BEC1-B9A4557258E9}"/>
              </a:ext>
            </a:extLst>
          </p:cNvPr>
          <p:cNvSpPr txBox="1"/>
          <p:nvPr/>
        </p:nvSpPr>
        <p:spPr>
          <a:xfrm>
            <a:off x="83126" y="1323882"/>
            <a:ext cx="8990334" cy="2308324"/>
          </a:xfrm>
          <a:prstGeom prst="rect">
            <a:avLst/>
          </a:prstGeom>
          <a:solidFill>
            <a:schemeClr val="bg1">
              <a:alpha val="75000"/>
            </a:schemeClr>
          </a:solidFill>
          <a:effectLst>
            <a:softEdge rad="63500"/>
          </a:effectLst>
        </p:spPr>
        <p:txBody>
          <a:bodyPr wrap="square" rtlCol="0">
            <a:spAutoFit/>
          </a:bodyPr>
          <a:lstStyle/>
          <a:p>
            <a:pPr algn="ctr"/>
            <a:r>
              <a:rPr lang="en-US" sz="1600" dirty="0">
                <a:latin typeface="Palatino Linotype" panose="02040502050505030304" pitchFamily="18" charset="0"/>
              </a:rPr>
              <a:t>Fiddlestix is the quintessential Pinot Noir dream vineyard, in the fog-laden, cool climate Sta. Rita Hills AVA, at mile marker 7.28 on Santa Rosa Rd. In 1996, Kathy Joseph purchased what was a 133 acre “flower farm” and helped nurture the Sta. Rita Hills AVA granted in 2001. The soil is well-drained Gazos and Botella clay loam, loaded with chirt and Monterey shale. The vineyard is designed to 32 mini-blocks, representing unique combinations of six clones and three rootstocks, at various elevations, exposures, and soil compositions. We sustainably nurture the vineyard and customize our faming in sync with vintage demands; yields are carefully controlled with harvest done at night and field sorted by hand. </a:t>
            </a:r>
          </a:p>
          <a:p>
            <a:pPr algn="ctr"/>
            <a:endParaRPr lang="en-US" sz="1600" dirty="0">
              <a:latin typeface="Palatino Linotype" panose="02040502050505030304" pitchFamily="18" charset="0"/>
            </a:endParaRPr>
          </a:p>
        </p:txBody>
      </p:sp>
    </p:spTree>
    <p:extLst>
      <p:ext uri="{BB962C8B-B14F-4D97-AF65-F5344CB8AC3E}">
        <p14:creationId xmlns:p14="http://schemas.microsoft.com/office/powerpoint/2010/main" val="3735953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F64EB-C082-3C40-80A3-BBC091C32977}"/>
              </a:ext>
            </a:extLst>
          </p:cNvPr>
          <p:cNvPicPr>
            <a:picLocks noChangeAspect="1"/>
          </p:cNvPicPr>
          <p:nvPr/>
        </p:nvPicPr>
        <p:blipFill>
          <a:blip r:embed="rId2"/>
          <a:stretch>
            <a:fill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83014FA-CA5E-4350-AD2B-655AB35E045D}"/>
              </a:ext>
            </a:extLst>
          </p:cNvPr>
          <p:cNvSpPr txBox="1">
            <a:spLocks/>
          </p:cNvSpPr>
          <p:nvPr/>
        </p:nvSpPr>
        <p:spPr>
          <a:xfrm>
            <a:off x="282654" y="204695"/>
            <a:ext cx="7614437" cy="988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i="1" dirty="0">
                <a:cs typeface="Arial" panose="020B0604020202020204" pitchFamily="34" charset="0"/>
              </a:rPr>
              <a:t>2015 Theresa Noelle Vineyard Pinot Noir</a:t>
            </a:r>
          </a:p>
        </p:txBody>
      </p:sp>
      <p:sp>
        <p:nvSpPr>
          <p:cNvPr id="2" name="TextBox 1">
            <a:extLst>
              <a:ext uri="{FF2B5EF4-FFF2-40B4-BE49-F238E27FC236}">
                <a16:creationId xmlns:a16="http://schemas.microsoft.com/office/drawing/2014/main" id="{DB04D84A-9672-48F2-9866-C12FA6518C1A}"/>
              </a:ext>
            </a:extLst>
          </p:cNvPr>
          <p:cNvSpPr txBox="1"/>
          <p:nvPr/>
        </p:nvSpPr>
        <p:spPr>
          <a:xfrm>
            <a:off x="2576943" y="1529876"/>
            <a:ext cx="6400800" cy="4114800"/>
          </a:xfrm>
          <a:prstGeom prst="rect">
            <a:avLst/>
          </a:prstGeom>
          <a:noFill/>
        </p:spPr>
        <p:txBody>
          <a:bodyPr wrap="square" rtlCol="0">
            <a:noAutofit/>
          </a:bodyPr>
          <a:lstStyle/>
          <a:p>
            <a:r>
              <a:rPr lang="en-US" sz="2000" b="1" dirty="0">
                <a:latin typeface="Palatino Linotype" panose="02040502050505030304" pitchFamily="18" charset="0"/>
              </a:rPr>
              <a:t>Vineyards</a:t>
            </a:r>
          </a:p>
          <a:p>
            <a:r>
              <a:rPr lang="en-US" dirty="0">
                <a:latin typeface="Palatino Linotype" panose="02040502050505030304" pitchFamily="18" charset="0"/>
              </a:rPr>
              <a:t>This vineyard is located on the western end on the Santa Rita Hills AVA.  Planted to four clones of Pinot Noir, clone 828, clone 115, clone 667, and clone Pomard, the vineyard shows distinct flavor profiles attributed to Dijon clones.  In the fall, the grapes are hand harvested and selected for this wine with the utmost quality in mind.</a:t>
            </a:r>
          </a:p>
          <a:p>
            <a:endParaRPr lang="en-US" sz="2000" dirty="0">
              <a:latin typeface="Palatino Linotype" panose="02040502050505030304" pitchFamily="18" charset="0"/>
            </a:endParaRPr>
          </a:p>
          <a:p>
            <a:r>
              <a:rPr lang="en-US" sz="2000" b="1" dirty="0">
                <a:latin typeface="Palatino Linotype" panose="02040502050505030304" pitchFamily="18" charset="0"/>
              </a:rPr>
              <a:t>Tasting Notes</a:t>
            </a:r>
          </a:p>
          <a:p>
            <a:r>
              <a:rPr lang="en-US" dirty="0">
                <a:latin typeface="Palatino Linotype" panose="02040502050505030304" pitchFamily="18" charset="0"/>
              </a:rPr>
              <a:t>A deep ruby color paired with red fruit and floral aromatics, this wine immediately excites the senses.  On the palate you will find earthy notes, along with bright cherry and cranberry leading into hints of tobacco with balanced acid, complex herb and oak profiles and a long finish.</a:t>
            </a:r>
            <a:endParaRPr lang="en-US" sz="2000" b="1" dirty="0">
              <a:latin typeface="Palatino Linotype" panose="02040502050505030304" pitchFamily="18" charset="0"/>
            </a:endParaRPr>
          </a:p>
        </p:txBody>
      </p:sp>
      <p:sp>
        <p:nvSpPr>
          <p:cNvPr id="3" name="TextBox 2">
            <a:extLst>
              <a:ext uri="{FF2B5EF4-FFF2-40B4-BE49-F238E27FC236}">
                <a16:creationId xmlns:a16="http://schemas.microsoft.com/office/drawing/2014/main" id="{3F2C1BC0-9EC9-4C75-87C9-C52EC1350369}"/>
              </a:ext>
            </a:extLst>
          </p:cNvPr>
          <p:cNvSpPr txBox="1"/>
          <p:nvPr/>
        </p:nvSpPr>
        <p:spPr>
          <a:xfrm>
            <a:off x="0" y="6499416"/>
            <a:ext cx="6825673" cy="307777"/>
          </a:xfrm>
          <a:prstGeom prst="rect">
            <a:avLst/>
          </a:prstGeom>
          <a:noFill/>
        </p:spPr>
        <p:txBody>
          <a:bodyPr wrap="square" rtlCol="0">
            <a:spAutoFit/>
          </a:bodyPr>
          <a:lstStyle/>
          <a:p>
            <a:r>
              <a:rPr lang="en-US" sz="1400" dirty="0">
                <a:latin typeface="Palatino Linotype" panose="02040502050505030304" pitchFamily="18" charset="0"/>
              </a:rPr>
              <a:t>Varietal:  Pinot Noir     Alc:  14.6%     pH:  3.59     TA:  0.60 g/100ml    Cases:  200</a:t>
            </a:r>
          </a:p>
        </p:txBody>
      </p:sp>
      <p:pic>
        <p:nvPicPr>
          <p:cNvPr id="8" name="Picture 7" descr="A close up of a bottle&#10;&#10;Description automatically generated">
            <a:extLst>
              <a:ext uri="{FF2B5EF4-FFF2-40B4-BE49-F238E27FC236}">
                <a16:creationId xmlns:a16="http://schemas.microsoft.com/office/drawing/2014/main" id="{20EF3B58-1982-4145-A477-B5DD0815E37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6257" y="1057326"/>
            <a:ext cx="2091690" cy="5577840"/>
          </a:xfrm>
          <a:prstGeom prst="rect">
            <a:avLst/>
          </a:prstGeom>
        </p:spPr>
      </p:pic>
    </p:spTree>
    <p:extLst>
      <p:ext uri="{BB962C8B-B14F-4D97-AF65-F5344CB8AC3E}">
        <p14:creationId xmlns:p14="http://schemas.microsoft.com/office/powerpoint/2010/main" val="407700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F64EB-C082-3C40-80A3-BBC091C32977}"/>
              </a:ext>
            </a:extLst>
          </p:cNvPr>
          <p:cNvPicPr>
            <a:picLocks noChangeAspect="1"/>
          </p:cNvPicPr>
          <p:nvPr/>
        </p:nvPicPr>
        <p:blipFill>
          <a:blip r:embed="rId2"/>
          <a:stretch>
            <a:fill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83014FA-CA5E-4350-AD2B-655AB35E045D}"/>
              </a:ext>
            </a:extLst>
          </p:cNvPr>
          <p:cNvSpPr txBox="1">
            <a:spLocks/>
          </p:cNvSpPr>
          <p:nvPr/>
        </p:nvSpPr>
        <p:spPr>
          <a:xfrm>
            <a:off x="282654" y="204695"/>
            <a:ext cx="7614437" cy="988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i="1" dirty="0">
                <a:cs typeface="Arial" panose="020B0604020202020204" pitchFamily="34" charset="0"/>
              </a:rPr>
              <a:t>2016 Fiddlestix Vineyard Pinot Noir</a:t>
            </a:r>
          </a:p>
        </p:txBody>
      </p:sp>
      <p:sp>
        <p:nvSpPr>
          <p:cNvPr id="5" name="TextBox 4">
            <a:extLst>
              <a:ext uri="{FF2B5EF4-FFF2-40B4-BE49-F238E27FC236}">
                <a16:creationId xmlns:a16="http://schemas.microsoft.com/office/drawing/2014/main" id="{DD64C317-EB00-40CA-BC61-F560727BBE2C}"/>
              </a:ext>
            </a:extLst>
          </p:cNvPr>
          <p:cNvSpPr txBox="1"/>
          <p:nvPr/>
        </p:nvSpPr>
        <p:spPr>
          <a:xfrm>
            <a:off x="0" y="6499416"/>
            <a:ext cx="6530109" cy="307777"/>
          </a:xfrm>
          <a:prstGeom prst="rect">
            <a:avLst/>
          </a:prstGeom>
          <a:noFill/>
        </p:spPr>
        <p:txBody>
          <a:bodyPr wrap="square" rtlCol="0">
            <a:spAutoFit/>
          </a:bodyPr>
          <a:lstStyle/>
          <a:p>
            <a:r>
              <a:rPr lang="en-US" sz="1400" dirty="0">
                <a:latin typeface="Palatino Linotype" panose="02040502050505030304" pitchFamily="18" charset="0"/>
              </a:rPr>
              <a:t>Varietal:  Pinot Noir     Alc:  15.2%     pH:  3.41     TA:  0.60 g/100ml     Cases:  250</a:t>
            </a:r>
          </a:p>
        </p:txBody>
      </p:sp>
      <p:sp>
        <p:nvSpPr>
          <p:cNvPr id="6" name="TextBox 5">
            <a:extLst>
              <a:ext uri="{FF2B5EF4-FFF2-40B4-BE49-F238E27FC236}">
                <a16:creationId xmlns:a16="http://schemas.microsoft.com/office/drawing/2014/main" id="{14F8E954-E5B9-41E4-BCD0-3BEFB37B2061}"/>
              </a:ext>
            </a:extLst>
          </p:cNvPr>
          <p:cNvSpPr txBox="1"/>
          <p:nvPr/>
        </p:nvSpPr>
        <p:spPr>
          <a:xfrm>
            <a:off x="2563111" y="1508759"/>
            <a:ext cx="6400800" cy="4245495"/>
          </a:xfrm>
          <a:prstGeom prst="rect">
            <a:avLst/>
          </a:prstGeom>
          <a:noFill/>
        </p:spPr>
        <p:txBody>
          <a:bodyPr wrap="square" rtlCol="0">
            <a:noAutofit/>
          </a:bodyPr>
          <a:lstStyle/>
          <a:p>
            <a:r>
              <a:rPr lang="en-US" sz="2000" b="1" dirty="0">
                <a:latin typeface="Palatino Linotype" panose="02040502050505030304" pitchFamily="18" charset="0"/>
              </a:rPr>
              <a:t>Vineyards</a:t>
            </a:r>
          </a:p>
          <a:p>
            <a:r>
              <a:rPr lang="en-US" dirty="0">
                <a:latin typeface="Palatino Linotype" panose="02040502050505030304" pitchFamily="18" charset="0"/>
              </a:rPr>
              <a:t>Located in the heart of the Santa Rita Hills appellation, Fiddlestix Vineyard encompasses some of the finest cool climate Pinot Noir grown on the Central Coast.  We work closely with vineyard owner Kathy Joseph to obtain optimum ripeness and flavors at harvest.  Summerland Winery sources the Pommard cultivar along with the Dijon clones 667, 777, 113 from Fiddlestix Vineyard.</a:t>
            </a:r>
          </a:p>
          <a:p>
            <a:endParaRPr lang="en-US" sz="2000" dirty="0">
              <a:latin typeface="Palatino Linotype" panose="02040502050505030304" pitchFamily="18" charset="0"/>
            </a:endParaRPr>
          </a:p>
          <a:p>
            <a:r>
              <a:rPr lang="en-US" sz="2000" b="1" dirty="0">
                <a:latin typeface="Palatino Linotype" panose="02040502050505030304" pitchFamily="18" charset="0"/>
              </a:rPr>
              <a:t>Tasting Notes</a:t>
            </a:r>
          </a:p>
          <a:p>
            <a:r>
              <a:rPr lang="en-US" dirty="0">
                <a:latin typeface="Palatino Linotype" panose="02040502050505030304" pitchFamily="18" charset="0"/>
              </a:rPr>
              <a:t>Our Fiddlestix Pinot Noir begins slightly sweet with rich aromas of dark berry fruits.  On the palate, this wine shows warm, rich fruit flavors supported with elevated perfume notes of sweet oak, spice and vanilla.  The wine’s nicely integrated French Oak adds to the sweetness and overall softness with a long, lush finish.</a:t>
            </a:r>
          </a:p>
          <a:p>
            <a:endParaRPr lang="en-US" dirty="0">
              <a:latin typeface="Palatino Linotype" panose="02040502050505030304" pitchFamily="18" charset="0"/>
            </a:endParaRPr>
          </a:p>
        </p:txBody>
      </p:sp>
      <p:pic>
        <p:nvPicPr>
          <p:cNvPr id="7" name="Picture 6" descr="A close up of a bottle&#10;&#10;Description automatically generated">
            <a:extLst>
              <a:ext uri="{FF2B5EF4-FFF2-40B4-BE49-F238E27FC236}">
                <a16:creationId xmlns:a16="http://schemas.microsoft.com/office/drawing/2014/main" id="{3D495320-6554-4223-AD23-B82F08FED5F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428" y="1057326"/>
            <a:ext cx="2091690" cy="5577840"/>
          </a:xfrm>
          <a:prstGeom prst="rect">
            <a:avLst/>
          </a:prstGeom>
        </p:spPr>
      </p:pic>
    </p:spTree>
    <p:extLst>
      <p:ext uri="{BB962C8B-B14F-4D97-AF65-F5344CB8AC3E}">
        <p14:creationId xmlns:p14="http://schemas.microsoft.com/office/powerpoint/2010/main" val="326850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F64EB-C082-3C40-80A3-BBC091C32977}"/>
              </a:ext>
            </a:extLst>
          </p:cNvPr>
          <p:cNvPicPr>
            <a:picLocks noChangeAspect="1"/>
          </p:cNvPicPr>
          <p:nvPr/>
        </p:nvPicPr>
        <p:blipFill>
          <a:blip r:embed="rId2"/>
          <a:stretch>
            <a:fill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83014FA-CA5E-4350-AD2B-655AB35E045D}"/>
              </a:ext>
            </a:extLst>
          </p:cNvPr>
          <p:cNvSpPr txBox="1">
            <a:spLocks/>
          </p:cNvSpPr>
          <p:nvPr/>
        </p:nvSpPr>
        <p:spPr>
          <a:xfrm>
            <a:off x="282654" y="204695"/>
            <a:ext cx="7614437" cy="988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i="1" dirty="0">
                <a:cs typeface="Arial" panose="020B0604020202020204" pitchFamily="34" charset="0"/>
              </a:rPr>
              <a:t>Past Accolades</a:t>
            </a:r>
          </a:p>
        </p:txBody>
      </p:sp>
      <p:sp>
        <p:nvSpPr>
          <p:cNvPr id="2" name="TextBox 1">
            <a:extLst>
              <a:ext uri="{FF2B5EF4-FFF2-40B4-BE49-F238E27FC236}">
                <a16:creationId xmlns:a16="http://schemas.microsoft.com/office/drawing/2014/main" id="{DB04D84A-9672-48F2-9866-C12FA6518C1A}"/>
              </a:ext>
            </a:extLst>
          </p:cNvPr>
          <p:cNvSpPr txBox="1"/>
          <p:nvPr/>
        </p:nvSpPr>
        <p:spPr>
          <a:xfrm>
            <a:off x="282654" y="1402281"/>
            <a:ext cx="8654903" cy="4801314"/>
          </a:xfrm>
          <a:prstGeom prst="rect">
            <a:avLst/>
          </a:prstGeom>
          <a:noFill/>
        </p:spPr>
        <p:txBody>
          <a:bodyPr wrap="square" rtlCol="0">
            <a:spAutoFit/>
          </a:bodyPr>
          <a:lstStyle/>
          <a:p>
            <a:r>
              <a:rPr lang="en-US" sz="2000" b="1" dirty="0">
                <a:latin typeface="Palatino Linotype" panose="02040502050505030304" pitchFamily="18" charset="0"/>
              </a:rPr>
              <a:t>Theresa Noelle</a:t>
            </a:r>
          </a:p>
          <a:p>
            <a:endParaRPr lang="en-US" sz="1000" b="1" dirty="0">
              <a:latin typeface="Palatino Linotype" panose="02040502050505030304" pitchFamily="18" charset="0"/>
            </a:endParaRPr>
          </a:p>
          <a:p>
            <a:r>
              <a:rPr lang="en-US" dirty="0">
                <a:latin typeface="Palatino Linotype" panose="02040502050505030304" pitchFamily="18" charset="0"/>
              </a:rPr>
              <a:t>2014    92 pts, </a:t>
            </a:r>
            <a:r>
              <a:rPr lang="en-US" i="1" dirty="0">
                <a:latin typeface="Palatino Linotype" panose="02040502050505030304" pitchFamily="18" charset="0"/>
              </a:rPr>
              <a:t>Wine Enthusiast, February 2018</a:t>
            </a:r>
          </a:p>
          <a:p>
            <a:endParaRPr lang="en-US" sz="1400" dirty="0">
              <a:latin typeface="Palatino Linotype" panose="02040502050505030304" pitchFamily="18" charset="0"/>
            </a:endParaRPr>
          </a:p>
          <a:p>
            <a:r>
              <a:rPr lang="en-US" dirty="0">
                <a:latin typeface="Palatino Linotype" panose="02040502050505030304" pitchFamily="18" charset="0"/>
              </a:rPr>
              <a:t>2013    Best of Class/Double Gold, </a:t>
            </a:r>
            <a:r>
              <a:rPr lang="en-US" i="1" dirty="0">
                <a:latin typeface="Palatino Linotype" panose="02040502050505030304" pitchFamily="18" charset="0"/>
              </a:rPr>
              <a:t>2017 Intl Women’s Wine Competition</a:t>
            </a:r>
          </a:p>
          <a:p>
            <a:r>
              <a:rPr lang="en-US" dirty="0">
                <a:latin typeface="Palatino Linotype" panose="02040502050505030304" pitchFamily="18" charset="0"/>
              </a:rPr>
              <a:t>            Gold Medal, </a:t>
            </a:r>
            <a:r>
              <a:rPr lang="en-US" i="1" dirty="0">
                <a:latin typeface="Palatino Linotype" panose="02040502050505030304" pitchFamily="18" charset="0"/>
              </a:rPr>
              <a:t>2016 Ojai Wine Festival</a:t>
            </a:r>
          </a:p>
          <a:p>
            <a:r>
              <a:rPr lang="en-US" dirty="0">
                <a:latin typeface="Palatino Linotype" panose="02040502050505030304" pitchFamily="18" charset="0"/>
              </a:rPr>
              <a:t>            Gold Medal, </a:t>
            </a:r>
            <a:r>
              <a:rPr lang="en-US" i="1" dirty="0">
                <a:latin typeface="Palatino Linotype" panose="02040502050505030304" pitchFamily="18" charset="0"/>
              </a:rPr>
              <a:t>2016 San Francisco International Wine Competition</a:t>
            </a:r>
          </a:p>
          <a:p>
            <a:endParaRPr lang="en-US" sz="1400" dirty="0">
              <a:latin typeface="Palatino Linotype" panose="02040502050505030304" pitchFamily="18" charset="0"/>
            </a:endParaRPr>
          </a:p>
          <a:p>
            <a:r>
              <a:rPr lang="en-US" dirty="0">
                <a:latin typeface="Palatino Linotype" panose="02040502050505030304" pitchFamily="18" charset="0"/>
              </a:rPr>
              <a:t>2012    92 pts, </a:t>
            </a:r>
            <a:r>
              <a:rPr lang="en-US" i="1" dirty="0">
                <a:latin typeface="Palatino Linotype" panose="02040502050505030304" pitchFamily="18" charset="0"/>
              </a:rPr>
              <a:t>Wine Enthusiast, Dec 2014</a:t>
            </a:r>
          </a:p>
          <a:p>
            <a:r>
              <a:rPr lang="en-US" dirty="0">
                <a:latin typeface="Palatino Linotype" panose="02040502050505030304" pitchFamily="18" charset="0"/>
              </a:rPr>
              <a:t>            Gold Medal – </a:t>
            </a:r>
            <a:r>
              <a:rPr lang="en-US" i="1" dirty="0">
                <a:latin typeface="Palatino Linotype" panose="02040502050505030304" pitchFamily="18" charset="0"/>
              </a:rPr>
              <a:t>2015 Denver International Wine Competition</a:t>
            </a:r>
          </a:p>
          <a:p>
            <a:r>
              <a:rPr lang="en-US" dirty="0">
                <a:latin typeface="Palatino Linotype" panose="02040502050505030304" pitchFamily="18" charset="0"/>
              </a:rPr>
              <a:t>            Gold Medal – </a:t>
            </a:r>
            <a:r>
              <a:rPr lang="en-US" i="1" dirty="0">
                <a:latin typeface="Palatino Linotype" panose="02040502050505030304" pitchFamily="18" charset="0"/>
              </a:rPr>
              <a:t>2015 Pinot Noir Shootout</a:t>
            </a:r>
          </a:p>
          <a:p>
            <a:endParaRPr lang="en-US" sz="2400" dirty="0">
              <a:latin typeface="Palatino Linotype" panose="02040502050505030304" pitchFamily="18" charset="0"/>
            </a:endParaRPr>
          </a:p>
          <a:p>
            <a:r>
              <a:rPr lang="en-US" sz="2000" b="1" dirty="0">
                <a:latin typeface="Palatino Linotype" panose="02040502050505030304" pitchFamily="18" charset="0"/>
              </a:rPr>
              <a:t>Fiddlestix</a:t>
            </a:r>
          </a:p>
          <a:p>
            <a:endParaRPr lang="en-US" sz="1000" b="1" dirty="0">
              <a:latin typeface="Palatino Linotype" panose="02040502050505030304" pitchFamily="18" charset="0"/>
            </a:endParaRPr>
          </a:p>
          <a:p>
            <a:r>
              <a:rPr lang="en-US" dirty="0">
                <a:latin typeface="Palatino Linotype" panose="02040502050505030304" pitchFamily="18" charset="0"/>
              </a:rPr>
              <a:t>2011    93 pts, </a:t>
            </a:r>
            <a:r>
              <a:rPr lang="en-US" i="1" dirty="0">
                <a:latin typeface="Palatino Linotype" panose="02040502050505030304" pitchFamily="18" charset="0"/>
              </a:rPr>
              <a:t>Wine Enthusiast, July 2014</a:t>
            </a:r>
          </a:p>
          <a:p>
            <a:endParaRPr lang="en-US" sz="1400" dirty="0">
              <a:latin typeface="Palatino Linotype" panose="02040502050505030304" pitchFamily="18" charset="0"/>
            </a:endParaRPr>
          </a:p>
          <a:p>
            <a:r>
              <a:rPr lang="en-US" dirty="0">
                <a:latin typeface="Palatino Linotype" panose="02040502050505030304" pitchFamily="18" charset="0"/>
              </a:rPr>
              <a:t>2010    94 pts, </a:t>
            </a:r>
            <a:r>
              <a:rPr lang="en-US" i="1" dirty="0">
                <a:latin typeface="Palatino Linotype" panose="02040502050505030304" pitchFamily="18" charset="0"/>
              </a:rPr>
              <a:t>Wine Enthusiast, December 2014</a:t>
            </a:r>
          </a:p>
          <a:p>
            <a:r>
              <a:rPr lang="en-US" dirty="0">
                <a:latin typeface="Palatino Linotype" panose="02040502050505030304" pitchFamily="18" charset="0"/>
              </a:rPr>
              <a:t>            Double Gold Medal, </a:t>
            </a:r>
            <a:r>
              <a:rPr lang="en-US" i="1" dirty="0">
                <a:latin typeface="Palatino Linotype" panose="02040502050505030304" pitchFamily="18" charset="0"/>
              </a:rPr>
              <a:t>2015 Denver International Wine Competition</a:t>
            </a:r>
          </a:p>
        </p:txBody>
      </p:sp>
    </p:spTree>
    <p:extLst>
      <p:ext uri="{BB962C8B-B14F-4D97-AF65-F5344CB8AC3E}">
        <p14:creationId xmlns:p14="http://schemas.microsoft.com/office/powerpoint/2010/main" val="164282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F64EB-C082-3C40-80A3-BBC091C32977}"/>
              </a:ext>
            </a:extLst>
          </p:cNvPr>
          <p:cNvPicPr>
            <a:picLocks noChangeAspect="1"/>
          </p:cNvPicPr>
          <p:nvPr/>
        </p:nvPicPr>
        <p:blipFill>
          <a:blip r:embed="rId2"/>
          <a:stretch>
            <a:fill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83014FA-CA5E-4350-AD2B-655AB35E045D}"/>
              </a:ext>
            </a:extLst>
          </p:cNvPr>
          <p:cNvSpPr txBox="1">
            <a:spLocks/>
          </p:cNvSpPr>
          <p:nvPr/>
        </p:nvSpPr>
        <p:spPr>
          <a:xfrm>
            <a:off x="282654" y="204695"/>
            <a:ext cx="7614437" cy="988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i="1" dirty="0">
                <a:cs typeface="Arial" panose="020B0604020202020204" pitchFamily="34" charset="0"/>
              </a:rPr>
              <a:t>Updated Package</a:t>
            </a:r>
          </a:p>
        </p:txBody>
      </p:sp>
      <p:sp>
        <p:nvSpPr>
          <p:cNvPr id="9" name="TextBox 8">
            <a:extLst>
              <a:ext uri="{FF2B5EF4-FFF2-40B4-BE49-F238E27FC236}">
                <a16:creationId xmlns:a16="http://schemas.microsoft.com/office/drawing/2014/main" id="{CF55D9D2-DD56-4A0B-9502-6796877B144C}"/>
              </a:ext>
            </a:extLst>
          </p:cNvPr>
          <p:cNvSpPr txBox="1"/>
          <p:nvPr/>
        </p:nvSpPr>
        <p:spPr>
          <a:xfrm>
            <a:off x="3740728" y="1840827"/>
            <a:ext cx="5172364"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Palatino Linotype" panose="02040502050505030304" pitchFamily="18" charset="0"/>
              </a:rPr>
              <a:t>Single Vineyard Collection designation for top tier of the Summerland brand</a:t>
            </a:r>
          </a:p>
          <a:p>
            <a:pPr marL="285750" indent="-285750">
              <a:buFont typeface="Arial" panose="020B0604020202020204" pitchFamily="34" charset="0"/>
              <a:buChar char="•"/>
            </a:pPr>
            <a:endParaRPr lang="en-US" sz="2000" dirty="0">
              <a:latin typeface="Palatino Linotype" panose="02040502050505030304" pitchFamily="18" charset="0"/>
            </a:endParaRPr>
          </a:p>
          <a:p>
            <a:pPr marL="285750" indent="-285750">
              <a:buFont typeface="Arial" panose="020B0604020202020204" pitchFamily="34" charset="0"/>
              <a:buChar char="•"/>
            </a:pPr>
            <a:r>
              <a:rPr lang="en-US" sz="2000" dirty="0">
                <a:latin typeface="Palatino Linotype" panose="02040502050505030304" pitchFamily="18" charset="0"/>
              </a:rPr>
              <a:t>Key design elements incorporated from new Summerland Central Coast Collection label</a:t>
            </a:r>
          </a:p>
          <a:p>
            <a:endParaRPr lang="en-US" sz="2000" dirty="0">
              <a:latin typeface="Palatino Linotype" panose="02040502050505030304" pitchFamily="18" charset="0"/>
            </a:endParaRPr>
          </a:p>
          <a:p>
            <a:pPr marL="285750" indent="-285750">
              <a:buFont typeface="Arial" panose="020B0604020202020204" pitchFamily="34" charset="0"/>
              <a:buChar char="•"/>
            </a:pPr>
            <a:r>
              <a:rPr lang="en-US" sz="2000" dirty="0">
                <a:latin typeface="Palatino Linotype" panose="02040502050505030304" pitchFamily="18" charset="0"/>
              </a:rPr>
              <a:t>Elegant black and gold label for a sophisticated look</a:t>
            </a:r>
          </a:p>
          <a:p>
            <a:pPr marL="285750" indent="-285750">
              <a:buFont typeface="Arial" panose="020B0604020202020204" pitchFamily="34" charset="0"/>
              <a:buChar char="•"/>
            </a:pPr>
            <a:endParaRPr lang="en-US" sz="2000" dirty="0">
              <a:latin typeface="Palatino Linotype" panose="02040502050505030304" pitchFamily="18" charset="0"/>
            </a:endParaRPr>
          </a:p>
          <a:p>
            <a:pPr marL="285750" indent="-285750">
              <a:buFont typeface="Arial" panose="020B0604020202020204" pitchFamily="34" charset="0"/>
              <a:buChar char="•"/>
            </a:pPr>
            <a:r>
              <a:rPr lang="en-US" sz="2000" dirty="0">
                <a:latin typeface="Palatino Linotype" panose="02040502050505030304" pitchFamily="18" charset="0"/>
              </a:rPr>
              <a:t>Available on the 2018 Fiddlestix and 2017 Theresa Noelle wines</a:t>
            </a:r>
          </a:p>
        </p:txBody>
      </p:sp>
      <p:pic>
        <p:nvPicPr>
          <p:cNvPr id="11" name="Picture 10" descr="A picture containing alcohol, beverage, food&#10;&#10;Description automatically generated">
            <a:extLst>
              <a:ext uri="{FF2B5EF4-FFF2-40B4-BE49-F238E27FC236}">
                <a16:creationId xmlns:a16="http://schemas.microsoft.com/office/drawing/2014/main" id="{3FAFC490-E4E3-44A4-BAB6-DB9FA4240750}"/>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65935" y="1262544"/>
            <a:ext cx="1607813" cy="5669280"/>
          </a:xfrm>
          <a:prstGeom prst="rect">
            <a:avLst/>
          </a:prstGeom>
        </p:spPr>
      </p:pic>
      <p:pic>
        <p:nvPicPr>
          <p:cNvPr id="14" name="Picture 13" descr="A close up of a bottle&#10;&#10;Description automatically generated">
            <a:extLst>
              <a:ext uri="{FF2B5EF4-FFF2-40B4-BE49-F238E27FC236}">
                <a16:creationId xmlns:a16="http://schemas.microsoft.com/office/drawing/2014/main" id="{5A99661B-C82A-431A-A7B0-6E49D58E7847}"/>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806" y="1258189"/>
            <a:ext cx="1607813" cy="5669280"/>
          </a:xfrm>
          <a:prstGeom prst="rect">
            <a:avLst/>
          </a:prstGeom>
        </p:spPr>
      </p:pic>
    </p:spTree>
    <p:extLst>
      <p:ext uri="{BB962C8B-B14F-4D97-AF65-F5344CB8AC3E}">
        <p14:creationId xmlns:p14="http://schemas.microsoft.com/office/powerpoint/2010/main" val="35524951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1596</TotalTime>
  <Words>793</Words>
  <Application>Microsoft Office PowerPoint</Application>
  <PresentationFormat>Letter Paper (8.5x11 in)</PresentationFormat>
  <Paragraphs>61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Valine</dc:creator>
  <cp:lastModifiedBy>John Garaventa</cp:lastModifiedBy>
  <cp:revision>72</cp:revision>
  <dcterms:created xsi:type="dcterms:W3CDTF">2018-10-18T19:34:03Z</dcterms:created>
  <dcterms:modified xsi:type="dcterms:W3CDTF">2019-10-22T20:26:21Z</dcterms:modified>
</cp:coreProperties>
</file>